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377" r:id="rId8"/>
    <p:sldId id="378" r:id="rId9"/>
    <p:sldId id="379" r:id="rId10"/>
    <p:sldId id="268" r:id="rId11"/>
    <p:sldId id="380" r:id="rId12"/>
    <p:sldId id="371" r:id="rId13"/>
  </p:sldIdLst>
  <p:sldSz cx="12192000" cy="6858000"/>
  <p:notesSz cx="6858000" cy="9144000"/>
  <p:custDataLst>
    <p:tags r:id="rId15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FCB"/>
    <a:srgbClr val="3082BA"/>
    <a:srgbClr val="25648F"/>
    <a:srgbClr val="1E5174"/>
    <a:srgbClr val="4E9F8E"/>
    <a:srgbClr val="458B7C"/>
    <a:srgbClr val="2E5C52"/>
    <a:srgbClr val="397367"/>
    <a:srgbClr val="3E7E70"/>
    <a:srgbClr val="62B2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11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7FE39-E206-4B27-9658-957DE19B1AAD}" type="datetimeFigureOut">
              <a:rPr lang="id-ID" smtClean="0"/>
              <a:pPr/>
              <a:t>10/01/2017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A3E7-7B0A-43E6-AF50-B970C3A8BCF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181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70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54" name="Oval 53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4" name="Oval 63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58" name="Oval 57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Oval 63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Oval 64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1454624" y="12865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1030351" y="2088390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643204" y="944178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6438694" y="2175266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7857650" y="3344498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5965557" y="3024954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9420696" y="-72052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10247108" y="513222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999588" y="5279365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397334" y="4813199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61" name="Donut 60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2" name="Donut 61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3" name="Donut 62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5" name="Donut 74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6" name="Donut 75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7" name="Oval 76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8" name="Oval 77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9" name="Donut 78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0" name="Donut 79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2" name="Oval 81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3" name="Donut 82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4" name="Donut 83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5" name="Donut 84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6" name="Donut 85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8" name="Oval 87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9" name="Oval 88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0" name="Oval 89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1" name="Donut 90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2" name="Donut 91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4" name="Donut 93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Donut 95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8" name="Oval 97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9" name="Oval 98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32340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2148975" y="1977516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1030351" y="2088390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590260" y="1735310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4521469" y="10518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6198267" y="209340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6438694" y="2066424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9421819" y="1729081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9894179" y="121632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2148975" y="4983977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397334" y="4813199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93" name="Donut 92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4" name="Donut 93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Donut 95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7" name="Donut 96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9" name="Oval 98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0" name="Donut 99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1" name="Donut 100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3" name="Oval 102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4" name="Donut 103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5" name="Donut 104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6" name="Donut 105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7" name="Donut 106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8" name="Oval 107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9" name="Oval 108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0" name="Oval 109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1" name="Oval 110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2" name="Donut 111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3" name="Donut 112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5" name="Donut 114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6" name="Donut 115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7" name="Donut 116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8" name="Oval 117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9" name="Oval 118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20" name="Oval 119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266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62" name="Donut 61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3" name="Donut 62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4" name="Donut 63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5" name="Donut 64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5" name="Donut 74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7" name="Oval 76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8" name="Donut 77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9" name="Donut 78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1" name="Oval 80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2" name="Donut 81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3" name="Donut 82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4" name="Donut 83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5" name="Donut 84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7" name="Oval 86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8" name="Oval 87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9" name="Oval 88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0" name="Donut 89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1" name="Donut 90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3" name="Donut 92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4" name="Donut 93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7" name="Oval 96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8" name="Oval 97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537727" y="1148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796945" y="1460738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816355" y="605104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7674933" y="218560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5586909" y="331721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4671299" y="3077232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7093371" y="-118202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8766769" y="2451873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1832658" y="5104093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225710" y="3951557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Rectangle 47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100" b="0" i="0" u="non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www.Company</a:t>
            </a:r>
            <a:r>
              <a:rPr lang="id-ID" sz="1100" b="0" i="0" u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Name.com</a:t>
            </a:r>
            <a:endParaRPr lang="id-ID" sz="1050" b="0" i="0" u="none" baseline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© 2020 </a:t>
            </a:r>
            <a:r>
              <a:rPr lang="en-US" sz="900" dirty="0" err="1" smtClean="0">
                <a:solidFill>
                  <a:schemeClr val="bg1"/>
                </a:solidFill>
              </a:rPr>
              <a:t>Companyname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r>
              <a:rPr lang="id-ID" sz="900" dirty="0" smtClean="0">
                <a:solidFill>
                  <a:schemeClr val="bg1"/>
                </a:solidFill>
              </a:rPr>
              <a:t>PowerPoint</a:t>
            </a:r>
            <a:r>
              <a:rPr lang="id-ID" sz="900" baseline="0" dirty="0" smtClean="0">
                <a:solidFill>
                  <a:schemeClr val="bg1"/>
                </a:solidFill>
              </a:rPr>
              <a:t> Business </a:t>
            </a:r>
            <a:r>
              <a:rPr lang="en-US" sz="900" dirty="0" smtClean="0">
                <a:solidFill>
                  <a:schemeClr val="bg1"/>
                </a:solidFill>
              </a:rPr>
              <a:t>Theme. All Rights Reserved. </a:t>
            </a:r>
            <a:endParaRPr lang="id-ID" sz="900" dirty="0">
              <a:solidFill>
                <a:schemeClr val="bg1"/>
              </a:solidFill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54" name="TextBox 53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/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40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  <p:bldP spid="48" grpId="5"/>
      <p:bldP spid="48" grpId="6"/>
      <p:bldP spid="48" grpId="7"/>
      <p:bldP spid="48" grpId="8"/>
      <p:bldP spid="48" grpId="9"/>
      <p:bldP spid="48" grpId="10"/>
      <p:bldP spid="48" grpId="11"/>
      <p:bldP spid="48" grpId="12"/>
      <p:bldP spid="48" grpId="13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4" y="1565213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1948140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3">
    <p:bg>
      <p:bgPr>
        <a:gradFill flip="none" rotWithShape="1">
          <a:gsLst>
            <a:gs pos="0">
              <a:srgbClr val="1E222A"/>
            </a:gs>
            <a:gs pos="100000">
              <a:srgbClr val="11131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943634" y="1565213"/>
            <a:ext cx="8733041" cy="6614959"/>
            <a:chOff x="3943629" y="1565205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398233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032009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rgbClr val="1E222A">
                <a:alpha val="31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554063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128285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rgbClr val="111319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573421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3896877"/>
              <a:ext cx="603202" cy="60320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211390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767796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rgbClr val="1E222A">
                <a:alpha val="42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31748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5840231"/>
              <a:ext cx="688490" cy="688490"/>
            </a:xfrm>
            <a:prstGeom prst="ellipse">
              <a:avLst/>
            </a:prstGeom>
            <a:solidFill>
              <a:srgbClr val="111319">
                <a:alpha val="39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497513"/>
              <a:ext cx="536090" cy="53609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4937466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396675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rgbClr val="1E222A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459531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668752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4816988"/>
              <a:ext cx="312832" cy="31283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5930285"/>
              <a:ext cx="603202" cy="60320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790841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073346"/>
              <a:ext cx="312832" cy="31283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327949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61920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735319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31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565205"/>
              <a:ext cx="536090" cy="536090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336045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2F3540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014157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E222A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031102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rgbClr val="111319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2855922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5882875"/>
              <a:ext cx="603202" cy="60320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486313"/>
              <a:ext cx="312832" cy="31283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319372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43" name="TextBox 42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100" b="0" i="0" u="none" dirty="0" smtClean="0">
                <a:solidFill>
                  <a:srgbClr val="358FCB"/>
                </a:solidFill>
              </a:rPr>
              <a:t>www.Company</a:t>
            </a:r>
            <a:r>
              <a:rPr lang="id-ID" sz="1100" b="0" i="0" u="none" baseline="0" dirty="0" smtClean="0">
                <a:solidFill>
                  <a:srgbClr val="358FCB"/>
                </a:solidFill>
              </a:rPr>
              <a:t>Name.com</a:t>
            </a:r>
            <a:endParaRPr lang="id-ID" sz="1050" b="0" i="0" u="none" baseline="0" dirty="0" smtClean="0">
              <a:solidFill>
                <a:srgbClr val="358FCB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2020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Companyname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PowerPoint</a:t>
            </a:r>
            <a:r>
              <a:rPr lang="id-ID" sz="9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Business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Theme. All Rights Reserved. 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6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4" name="Oval 53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57" grpId="2"/>
      <p:bldP spid="57" grpId="3"/>
      <p:bldP spid="57" grpId="4"/>
      <p:bldP spid="57" grpId="5"/>
      <p:bldP spid="57" grpId="6"/>
      <p:bldP spid="57" grpId="7"/>
      <p:bldP spid="57" grpId="8"/>
      <p:bldP spid="57" grpId="9"/>
      <p:bldP spid="57" grpId="10"/>
      <p:bldP spid="57" grpId="11"/>
      <p:bldP spid="57" grpId="12"/>
      <p:bldP spid="57" grpId="13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94" name="TextBox 93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106" name="Group 105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107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2" name="Oval 111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51" name="TextBox 50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6" name="Group 55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61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2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72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0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83" name="Oval 82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Oval 83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Oval 84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Oval 86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8" name="Oval 87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78" name="TextBox 77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83" name="Group 82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84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5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87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8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96" name="Oval 95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46" name="TextBox 45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52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3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56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70" name="Rectangle 69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100" b="0" i="0" u="none" dirty="0" smtClean="0">
                <a:solidFill>
                  <a:srgbClr val="358FCB"/>
                </a:solidFill>
              </a:rPr>
              <a:t>www.Company</a:t>
            </a:r>
            <a:r>
              <a:rPr lang="id-ID" sz="1100" b="0" i="0" u="none" baseline="0" dirty="0" smtClean="0">
                <a:solidFill>
                  <a:srgbClr val="358FCB"/>
                </a:solidFill>
              </a:rPr>
              <a:t>Name.com</a:t>
            </a:r>
            <a:endParaRPr lang="id-ID" sz="1050" b="0" i="0" u="none" baseline="0" dirty="0" smtClean="0">
              <a:solidFill>
                <a:srgbClr val="358FCB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2020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Companyname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PowerPoint</a:t>
            </a:r>
            <a:r>
              <a:rPr lang="id-ID" sz="9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Business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Theme. All Rights Reserved. 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  <p:bldP spid="70" grpId="2"/>
      <p:bldP spid="70" grpId="3"/>
      <p:bldP spid="70" grpId="4"/>
      <p:bldP spid="70" grpId="5"/>
      <p:bldP spid="70" grpId="6"/>
      <p:bldP spid="70" grpId="7"/>
      <p:bldP spid="70" grpId="8"/>
      <p:bldP spid="70" grpId="9"/>
      <p:bldP spid="70" grpId="10"/>
      <p:bldP spid="70" grpId="11"/>
      <p:bldP spid="70" grpId="12"/>
      <p:bldP spid="70" grpId="13"/>
    </p:bld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 userDrawn="1"/>
        </p:nvGrpSpPr>
        <p:grpSpPr>
          <a:xfrm rot="16200000">
            <a:off x="504088" y="1672817"/>
            <a:ext cx="383327" cy="67506"/>
            <a:chOff x="2013527" y="1616364"/>
            <a:chExt cx="576928" cy="101600"/>
          </a:xfrm>
        </p:grpSpPr>
        <p:sp>
          <p:nvSpPr>
            <p:cNvPr id="85" name="Oval 84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Oval 86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Oval 87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Oval 88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276313" y="6502736"/>
            <a:ext cx="731511" cy="276999"/>
            <a:chOff x="404977" y="6383122"/>
            <a:chExt cx="731513" cy="276999"/>
          </a:xfrm>
        </p:grpSpPr>
        <p:sp>
          <p:nvSpPr>
            <p:cNvPr id="52" name="TextBox 51"/>
            <p:cNvSpPr txBox="1"/>
            <p:nvPr/>
          </p:nvSpPr>
          <p:spPr>
            <a:xfrm>
              <a:off x="512343" y="6383122"/>
              <a:ext cx="624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MOST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7" name="Group 56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61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2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8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100" b="0" i="0" u="none" dirty="0" smtClean="0">
                <a:solidFill>
                  <a:srgbClr val="358FCB"/>
                </a:solidFill>
              </a:rPr>
              <a:t>www.Company</a:t>
            </a:r>
            <a:r>
              <a:rPr lang="id-ID" sz="1100" b="0" i="0" u="none" baseline="0" dirty="0" smtClean="0">
                <a:solidFill>
                  <a:srgbClr val="358FCB"/>
                </a:solidFill>
              </a:rPr>
              <a:t>Name.com</a:t>
            </a:r>
            <a:endParaRPr lang="id-ID" sz="1050" b="0" i="0" u="none" baseline="0" dirty="0" smtClean="0">
              <a:solidFill>
                <a:srgbClr val="358FCB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2020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Companyname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PowerPoint</a:t>
            </a:r>
            <a:r>
              <a:rPr lang="id-ID" sz="9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Business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Theme. All Rights Reserved. 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Oval 89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3" grpId="1"/>
      <p:bldP spid="83" grpId="2"/>
      <p:bldP spid="83" grpId="3"/>
      <p:bldP spid="83" grpId="4"/>
      <p:bldP spid="83" grpId="5"/>
      <p:bldP spid="83" grpId="6"/>
      <p:bldP spid="83" grpId="7"/>
      <p:bldP spid="83" grpId="8"/>
      <p:bldP spid="83" grpId="9"/>
      <p:bldP spid="83" grpId="10"/>
      <p:bldP spid="83" grpId="11"/>
      <p:bldP spid="83" grpId="12"/>
      <p:bldP spid="83" grpId="13"/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7F7F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6CEAD-6C4C-46CF-ADB1-280DD35AEF6B}" type="datetime1">
              <a:rPr lang="id-ID" smtClean="0"/>
              <a:pPr/>
              <a:t>10/01/2017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C500B-1BCB-452B-802D-F943D569753B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062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7" r:id="rId5"/>
    <p:sldLayoutId id="2147483654" r:id="rId6"/>
    <p:sldLayoutId id="2147483655" r:id="rId7"/>
    <p:sldLayoutId id="2147483656" r:id="rId8"/>
    <p:sldLayoutId id="2147483653" r:id="rId9"/>
    <p:sldLayoutId id="2147483661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4460615" y="3383375"/>
            <a:ext cx="3685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security </a:t>
            </a:r>
            <a:r>
              <a:rPr lang="en-US" dirty="0">
                <a:solidFill>
                  <a:srgbClr val="358FCB"/>
                </a:solidFill>
                <a:latin typeface="Raleway" panose="020B0003030101060003" pitchFamily="34" charset="0"/>
              </a:rPr>
              <a:t>theory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and </a:t>
            </a:r>
            <a:r>
              <a:rPr lang="en-US" dirty="0" smtClean="0">
                <a:solidFill>
                  <a:srgbClr val="358FCB"/>
                </a:solidFill>
                <a:latin typeface="Raleway" panose="020B0003030101060003" pitchFamily="34" charset="0"/>
              </a:rPr>
              <a:t>practice</a:t>
            </a:r>
            <a:endParaRPr lang="id-ID" dirty="0">
              <a:solidFill>
                <a:srgbClr val="358FCB"/>
              </a:solidFill>
              <a:latin typeface="Raleway" panose="020B00030301010600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6142" y="2386460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信息安全理论与实践</a:t>
            </a:r>
            <a:endParaRPr lang="id-ID" sz="54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618206" y="2652837"/>
            <a:ext cx="590097" cy="590096"/>
          </a:xfrm>
          <a:prstGeom prst="ellipse">
            <a:avLst/>
          </a:prstGeom>
          <a:solidFill>
            <a:srgbClr val="358FCB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/>
          <p:cNvSpPr/>
          <p:nvPr/>
        </p:nvSpPr>
        <p:spPr>
          <a:xfrm>
            <a:off x="2866668" y="2652837"/>
            <a:ext cx="590097" cy="590096"/>
          </a:xfrm>
          <a:prstGeom prst="ellipse">
            <a:avLst/>
          </a:prstGeom>
          <a:solidFill>
            <a:srgbClr val="358FCB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/>
          <p:cNvSpPr/>
          <p:nvPr/>
        </p:nvSpPr>
        <p:spPr>
          <a:xfrm>
            <a:off x="2742437" y="2367540"/>
            <a:ext cx="590097" cy="590096"/>
          </a:xfrm>
          <a:prstGeom prst="ellipse">
            <a:avLst/>
          </a:prstGeom>
          <a:solidFill>
            <a:srgbClr val="358FCB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/>
          <p:cNvGrpSpPr/>
          <p:nvPr/>
        </p:nvGrpSpPr>
        <p:grpSpPr>
          <a:xfrm>
            <a:off x="5916746" y="4033194"/>
            <a:ext cx="773681" cy="67506"/>
            <a:chOff x="5800526" y="4057907"/>
            <a:chExt cx="773681" cy="67506"/>
          </a:xfrm>
        </p:grpSpPr>
        <p:sp>
          <p:nvSpPr>
            <p:cNvPr id="15" name="Oval 14"/>
            <p:cNvSpPr/>
            <p:nvPr/>
          </p:nvSpPr>
          <p:spPr>
            <a:xfrm>
              <a:off x="5800526" y="4057907"/>
              <a:ext cx="67506" cy="67506"/>
            </a:xfrm>
            <a:prstGeom prst="ellipse">
              <a:avLst/>
            </a:prstGeom>
            <a:solidFill>
              <a:srgbClr val="358F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/>
            <p:cNvSpPr/>
            <p:nvPr/>
          </p:nvSpPr>
          <p:spPr>
            <a:xfrm>
              <a:off x="5879481" y="4057907"/>
              <a:ext cx="67506" cy="67506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/>
            <p:cNvSpPr/>
            <p:nvPr/>
          </p:nvSpPr>
          <p:spPr>
            <a:xfrm>
              <a:off x="5958437" y="4057907"/>
              <a:ext cx="67506" cy="67506"/>
            </a:xfrm>
            <a:prstGeom prst="ellipse">
              <a:avLst/>
            </a:prstGeom>
            <a:solidFill>
              <a:srgbClr val="358FC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/>
            <p:cNvSpPr/>
            <p:nvPr/>
          </p:nvSpPr>
          <p:spPr>
            <a:xfrm>
              <a:off x="6037392" y="4057907"/>
              <a:ext cx="67506" cy="67506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/>
            <p:cNvSpPr/>
            <p:nvPr/>
          </p:nvSpPr>
          <p:spPr>
            <a:xfrm>
              <a:off x="6116347" y="4057907"/>
              <a:ext cx="67506" cy="67506"/>
            </a:xfrm>
            <a:prstGeom prst="ellipse">
              <a:avLst/>
            </a:prstGeom>
            <a:solidFill>
              <a:srgbClr val="358FC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/>
            <p:cNvSpPr/>
            <p:nvPr/>
          </p:nvSpPr>
          <p:spPr>
            <a:xfrm>
              <a:off x="6190880" y="4057907"/>
              <a:ext cx="67506" cy="67506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/>
            <p:cNvSpPr/>
            <p:nvPr/>
          </p:nvSpPr>
          <p:spPr>
            <a:xfrm>
              <a:off x="6269835" y="4057907"/>
              <a:ext cx="67506" cy="67506"/>
            </a:xfrm>
            <a:prstGeom prst="ellipse">
              <a:avLst/>
            </a:prstGeom>
            <a:solidFill>
              <a:srgbClr val="358F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/>
            <p:cNvSpPr/>
            <p:nvPr/>
          </p:nvSpPr>
          <p:spPr>
            <a:xfrm>
              <a:off x="6348791" y="4057907"/>
              <a:ext cx="67506" cy="67506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/>
            <p:cNvSpPr/>
            <p:nvPr/>
          </p:nvSpPr>
          <p:spPr>
            <a:xfrm>
              <a:off x="6427746" y="4057907"/>
              <a:ext cx="67506" cy="67506"/>
            </a:xfrm>
            <a:prstGeom prst="ellipse">
              <a:avLst/>
            </a:prstGeom>
            <a:solidFill>
              <a:srgbClr val="358FCB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/>
            <p:cNvSpPr/>
            <p:nvPr/>
          </p:nvSpPr>
          <p:spPr>
            <a:xfrm>
              <a:off x="6506701" y="4057907"/>
              <a:ext cx="67506" cy="67506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57"/>
          <p:cNvSpPr/>
          <p:nvPr/>
        </p:nvSpPr>
        <p:spPr>
          <a:xfrm>
            <a:off x="7899913" y="577646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Raleway" panose="020B0003030101060003" pitchFamily="34" charset="0"/>
              </a:rPr>
              <a:t>蒙小龙、裴文琦、校丽</a:t>
            </a:r>
            <a:r>
              <a:rPr lang="zh-CN" altLang="en-US" dirty="0">
                <a:latin typeface="Raleway" panose="020B0003030101060003" pitchFamily="34" charset="0"/>
              </a:rPr>
              <a:t>丽、闫博文</a:t>
            </a:r>
            <a:endParaRPr lang="id-ID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1" grpId="0"/>
      <p:bldP spid="62" grpId="0" animBg="1"/>
      <p:bldP spid="63" grpId="0" animBg="1"/>
      <p:bldP spid="64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flipH="1">
            <a:off x="8771517" y="1707574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/>
          <p:cNvSpPr/>
          <p:nvPr/>
        </p:nvSpPr>
        <p:spPr>
          <a:xfrm flipH="1">
            <a:off x="6971289" y="170757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/>
          <p:cNvSpPr/>
          <p:nvPr/>
        </p:nvSpPr>
        <p:spPr>
          <a:xfrm flipH="1">
            <a:off x="7871405" y="1707574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Oval 8"/>
          <p:cNvSpPr/>
          <p:nvPr/>
        </p:nvSpPr>
        <p:spPr>
          <a:xfrm flipH="1">
            <a:off x="7519414" y="1152090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Oval 17"/>
          <p:cNvSpPr/>
          <p:nvPr/>
        </p:nvSpPr>
        <p:spPr>
          <a:xfrm flipH="1">
            <a:off x="9127197" y="842074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/>
          <p:cNvSpPr/>
          <p:nvPr/>
        </p:nvSpPr>
        <p:spPr>
          <a:xfrm flipH="1">
            <a:off x="11669501" y="1425554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/>
          <p:cNvSpPr/>
          <p:nvPr/>
        </p:nvSpPr>
        <p:spPr>
          <a:xfrm flipH="1">
            <a:off x="7476718" y="6267082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/>
          <p:cNvSpPr/>
          <p:nvPr/>
        </p:nvSpPr>
        <p:spPr>
          <a:xfrm flipH="1">
            <a:off x="8164444" y="5962981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/>
          <p:cNvSpPr/>
          <p:nvPr/>
        </p:nvSpPr>
        <p:spPr>
          <a:xfrm flipH="1">
            <a:off x="10611821" y="621648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/>
          <p:cNvSpPr/>
          <p:nvPr/>
        </p:nvSpPr>
        <p:spPr>
          <a:xfrm flipH="1">
            <a:off x="7753924" y="5884065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/>
          <p:cNvSpPr txBox="1"/>
          <p:nvPr/>
        </p:nvSpPr>
        <p:spPr>
          <a:xfrm>
            <a:off x="9052664" y="3666100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关于</a:t>
            </a:r>
            <a:r>
              <a:rPr lang="zh-CN" altLang="en-US" sz="24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我们</a:t>
            </a:r>
            <a:endParaRPr lang="en-US" altLang="zh-CN" sz="2400" b="1" dirty="0" smtClean="0">
              <a:solidFill>
                <a:schemeClr val="accent1"/>
              </a:solidFill>
              <a:latin typeface="Raleway" panose="020B0003030101060003" pitchFamily="34" charset="0"/>
            </a:endParaRPr>
          </a:p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后续</a:t>
            </a:r>
            <a:r>
              <a:rPr lang="zh-CN" altLang="en-US" sz="2400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更新</a:t>
            </a:r>
            <a:r>
              <a:rPr lang="id-ID" sz="2400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endParaRPr lang="id-ID" sz="2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52318" y="4497099"/>
            <a:ext cx="1098218" cy="390525"/>
          </a:xfrm>
          <a:prstGeom prst="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8" name="TextBox 7"/>
          <p:cNvSpPr txBox="1"/>
          <p:nvPr/>
        </p:nvSpPr>
        <p:spPr>
          <a:xfrm>
            <a:off x="9238613" y="4561556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00" spc="300" dirty="0" smtClean="0">
                <a:solidFill>
                  <a:schemeClr val="bg1"/>
                </a:solidFill>
                <a:latin typeface="PT Sans" panose="020B0503020203020204" pitchFamily="34" charset="0"/>
              </a:rPr>
              <a:t>ABOUT US</a:t>
            </a:r>
            <a:endParaRPr lang="id-ID" sz="1100" spc="300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918059" y="1525618"/>
            <a:ext cx="1025777" cy="1015915"/>
            <a:chOff x="1924339" y="158606"/>
            <a:chExt cx="495300" cy="490538"/>
          </a:xfrm>
          <a:solidFill>
            <a:srgbClr val="358FCB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924339" y="204644"/>
              <a:ext cx="452438" cy="444500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2143414" y="404669"/>
              <a:ext cx="76200" cy="76200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2343439" y="158606"/>
              <a:ext cx="76200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2051339" y="388794"/>
              <a:ext cx="61913" cy="61913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2113252" y="496744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2357727" y="266556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782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22719" y="1000343"/>
            <a:ext cx="1737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Subsequent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updates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后续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更新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3894" y="500139"/>
            <a:ext cx="544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https://github.com/dalongm/GodEyeDemo/tree/dalong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7" y="1460157"/>
            <a:ext cx="3048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90" y="1344389"/>
            <a:ext cx="2190236" cy="29203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7" y="1344389"/>
            <a:ext cx="1943834" cy="29203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5" y="1340957"/>
            <a:ext cx="2192809" cy="29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5351" y="3683632"/>
            <a:ext cx="2781300" cy="390525"/>
          </a:xfrm>
          <a:prstGeom prst="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4" name="TextBox 3"/>
          <p:cNvSpPr txBox="1"/>
          <p:nvPr/>
        </p:nvSpPr>
        <p:spPr>
          <a:xfrm>
            <a:off x="4951298" y="3748089"/>
            <a:ext cx="2289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 smtClean="0">
                <a:solidFill>
                  <a:schemeClr val="bg1"/>
                </a:solidFill>
                <a:latin typeface="PT Sans" panose="020B0503020203020204" pitchFamily="34" charset="0"/>
              </a:rPr>
              <a:t>Powered by SWUST </a:t>
            </a:r>
            <a:r>
              <a:rPr lang="en-US" altLang="zh-CN" sz="1100" spc="300" dirty="0" err="1" smtClean="0">
                <a:solidFill>
                  <a:schemeClr val="bg1"/>
                </a:solidFill>
                <a:latin typeface="PT Sans" panose="020B0503020203020204" pitchFamily="34" charset="0"/>
              </a:rPr>
              <a:t>loT.Lab</a:t>
            </a:r>
            <a:endParaRPr lang="id-ID" sz="1100" spc="300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5638" y="2865507"/>
            <a:ext cx="4580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acifico" panose="02000000000000000000" pitchFamily="2" charset="0"/>
              </a:rPr>
              <a:t>T</a:t>
            </a:r>
            <a:r>
              <a:rPr lang="id-ID" sz="4000" dirty="0" smtClean="0">
                <a:solidFill>
                  <a:schemeClr val="bg1"/>
                </a:solidFill>
                <a:latin typeface="Pacifico" panose="02000000000000000000" pitchFamily="2" charset="0"/>
              </a:rPr>
              <a:t>hank </a:t>
            </a:r>
            <a:r>
              <a:rPr lang="en-US" sz="4000" dirty="0" smtClean="0">
                <a:solidFill>
                  <a:schemeClr val="bg1"/>
                </a:solidFill>
                <a:latin typeface="Pacifico" panose="02000000000000000000" pitchFamily="2" charset="0"/>
              </a:rPr>
              <a:t>Y</a:t>
            </a:r>
            <a:r>
              <a:rPr lang="id-ID" sz="4000" dirty="0" smtClean="0">
                <a:solidFill>
                  <a:schemeClr val="bg1"/>
                </a:solidFill>
                <a:latin typeface="Pacifico" panose="02000000000000000000" pitchFamily="2" charset="0"/>
              </a:rPr>
              <a:t>ou </a:t>
            </a:r>
            <a:r>
              <a:rPr lang="id-ID" sz="4000" dirty="0">
                <a:solidFill>
                  <a:schemeClr val="bg1"/>
                </a:solidFill>
                <a:latin typeface="Pacifico" panose="02000000000000000000" pitchFamily="2" charset="0"/>
              </a:rPr>
              <a:t>for </a:t>
            </a:r>
            <a:r>
              <a:rPr lang="en-US" sz="4000" dirty="0" smtClean="0">
                <a:solidFill>
                  <a:schemeClr val="bg1"/>
                </a:solidFill>
                <a:latin typeface="Pacifico" panose="02000000000000000000" pitchFamily="2" charset="0"/>
              </a:rPr>
              <a:t>L</a:t>
            </a:r>
            <a:r>
              <a:rPr lang="id-ID" sz="4000" dirty="0" smtClean="0">
                <a:solidFill>
                  <a:schemeClr val="bg1"/>
                </a:solidFill>
                <a:latin typeface="Pacifico" panose="02000000000000000000" pitchFamily="2" charset="0"/>
              </a:rPr>
              <a:t>istening</a:t>
            </a:r>
            <a:endParaRPr lang="id-ID" sz="4000" dirty="0">
              <a:solidFill>
                <a:srgbClr val="358FCB"/>
              </a:solidFill>
              <a:latin typeface="Pacifico" panose="02000000000000000000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693231" y="1865234"/>
            <a:ext cx="805543" cy="805543"/>
          </a:xfrm>
          <a:prstGeom prst="ellipse">
            <a:avLst/>
          </a:prstGeom>
          <a:solidFill>
            <a:srgbClr val="35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5802891" y="2015401"/>
            <a:ext cx="492125" cy="490538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58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-1119766" y="1652156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/>
        </p:nvSpPr>
        <p:spPr>
          <a:xfrm>
            <a:off x="680462" y="1652159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/>
          <p:cNvSpPr/>
          <p:nvPr/>
        </p:nvSpPr>
        <p:spPr>
          <a:xfrm>
            <a:off x="-219654" y="1660545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2" name="TextBox 31"/>
          <p:cNvSpPr txBox="1"/>
          <p:nvPr/>
        </p:nvSpPr>
        <p:spPr>
          <a:xfrm>
            <a:off x="1326687" y="288773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Raleway" panose="020B0003030101060003" pitchFamily="34" charset="0"/>
              </a:rPr>
              <a:t>总体介绍</a:t>
            </a:r>
            <a:endParaRPr lang="id-ID" altLang="zh-CN" sz="2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98586" y="3690510"/>
            <a:ext cx="17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altLang="zh-CN" sz="1600" dirty="0">
                <a:solidFill>
                  <a:schemeClr val="bg1"/>
                </a:solidFill>
                <a:latin typeface="Raleway" panose="020B0003030101060003" pitchFamily="34" charset="0"/>
              </a:rPr>
              <a:t>General </a:t>
            </a:r>
            <a:r>
              <a:rPr lang="id-ID" altLang="zh-CN" sz="1600" dirty="0">
                <a:solidFill>
                  <a:srgbClr val="358FCB"/>
                </a:solidFill>
                <a:latin typeface="Raleway" panose="020B0003030101060003" pitchFamily="34" charset="0"/>
              </a:rPr>
              <a:t>introduction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23440" y="4497099"/>
            <a:ext cx="807317" cy="390525"/>
          </a:xfrm>
          <a:prstGeom prst="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60" name="TextBox 59"/>
          <p:cNvSpPr txBox="1"/>
          <p:nvPr/>
        </p:nvSpPr>
        <p:spPr>
          <a:xfrm>
            <a:off x="1664471" y="4561555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spc="300" dirty="0">
                <a:solidFill>
                  <a:schemeClr val="bg1"/>
                </a:solidFill>
                <a:latin typeface="PT Sans" panose="020B0503020203020204" pitchFamily="34" charset="0"/>
              </a:rPr>
              <a:t>START</a:t>
            </a:r>
          </a:p>
        </p:txBody>
      </p:sp>
      <p:sp>
        <p:nvSpPr>
          <p:cNvPr id="61" name="Oval 60"/>
          <p:cNvSpPr/>
          <p:nvPr/>
        </p:nvSpPr>
        <p:spPr>
          <a:xfrm>
            <a:off x="2827913" y="1096672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5" name="Group 64"/>
          <p:cNvGrpSpPr/>
          <p:nvPr/>
        </p:nvGrpSpPr>
        <p:grpSpPr>
          <a:xfrm>
            <a:off x="3250897" y="1547596"/>
            <a:ext cx="973296" cy="749161"/>
            <a:chOff x="-7938" y="3175"/>
            <a:chExt cx="503238" cy="387350"/>
          </a:xfrm>
          <a:solidFill>
            <a:srgbClr val="358FCB"/>
          </a:solidFill>
        </p:grpSpPr>
        <p:sp>
          <p:nvSpPr>
            <p:cNvPr id="43" name="Freeform 13"/>
            <p:cNvSpPr>
              <a:spLocks noEditPoints="1"/>
            </p:cNvSpPr>
            <p:nvPr/>
          </p:nvSpPr>
          <p:spPr bwMode="auto">
            <a:xfrm>
              <a:off x="57150" y="61913"/>
              <a:ext cx="314325" cy="252413"/>
            </a:xfrm>
            <a:custGeom>
              <a:avLst/>
              <a:gdLst>
                <a:gd name="T0" fmla="*/ 74 w 82"/>
                <a:gd name="T1" fmla="*/ 3 h 65"/>
                <a:gd name="T2" fmla="*/ 41 w 82"/>
                <a:gd name="T3" fmla="*/ 0 h 65"/>
                <a:gd name="T4" fmla="*/ 8 w 82"/>
                <a:gd name="T5" fmla="*/ 3 h 65"/>
                <a:gd name="T6" fmla="*/ 5 w 82"/>
                <a:gd name="T7" fmla="*/ 6 h 65"/>
                <a:gd name="T8" fmla="*/ 5 w 82"/>
                <a:gd name="T9" fmla="*/ 59 h 65"/>
                <a:gd name="T10" fmla="*/ 8 w 82"/>
                <a:gd name="T11" fmla="*/ 62 h 65"/>
                <a:gd name="T12" fmla="*/ 41 w 82"/>
                <a:gd name="T13" fmla="*/ 65 h 65"/>
                <a:gd name="T14" fmla="*/ 74 w 82"/>
                <a:gd name="T15" fmla="*/ 62 h 65"/>
                <a:gd name="T16" fmla="*/ 77 w 82"/>
                <a:gd name="T17" fmla="*/ 59 h 65"/>
                <a:gd name="T18" fmla="*/ 77 w 82"/>
                <a:gd name="T19" fmla="*/ 6 h 65"/>
                <a:gd name="T20" fmla="*/ 74 w 82"/>
                <a:gd name="T21" fmla="*/ 3 h 65"/>
                <a:gd name="T22" fmla="*/ 73 w 82"/>
                <a:gd name="T23" fmla="*/ 58 h 65"/>
                <a:gd name="T24" fmla="*/ 9 w 82"/>
                <a:gd name="T25" fmla="*/ 58 h 65"/>
                <a:gd name="T26" fmla="*/ 9 w 82"/>
                <a:gd name="T27" fmla="*/ 7 h 65"/>
                <a:gd name="T28" fmla="*/ 73 w 82"/>
                <a:gd name="T29" fmla="*/ 7 h 65"/>
                <a:gd name="T30" fmla="*/ 73 w 82"/>
                <a:gd name="T31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5">
                  <a:moveTo>
                    <a:pt x="74" y="3"/>
                  </a:moveTo>
                  <a:cubicBezTo>
                    <a:pt x="63" y="1"/>
                    <a:pt x="52" y="0"/>
                    <a:pt x="41" y="0"/>
                  </a:cubicBezTo>
                  <a:cubicBezTo>
                    <a:pt x="30" y="0"/>
                    <a:pt x="19" y="1"/>
                    <a:pt x="8" y="3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0" y="24"/>
                    <a:pt x="0" y="41"/>
                    <a:pt x="5" y="59"/>
                  </a:cubicBezTo>
                  <a:cubicBezTo>
                    <a:pt x="6" y="60"/>
                    <a:pt x="7" y="61"/>
                    <a:pt x="8" y="62"/>
                  </a:cubicBezTo>
                  <a:cubicBezTo>
                    <a:pt x="19" y="64"/>
                    <a:pt x="30" y="65"/>
                    <a:pt x="41" y="65"/>
                  </a:cubicBezTo>
                  <a:cubicBezTo>
                    <a:pt x="52" y="65"/>
                    <a:pt x="63" y="64"/>
                    <a:pt x="74" y="62"/>
                  </a:cubicBezTo>
                  <a:cubicBezTo>
                    <a:pt x="75" y="61"/>
                    <a:pt x="76" y="60"/>
                    <a:pt x="77" y="59"/>
                  </a:cubicBezTo>
                  <a:cubicBezTo>
                    <a:pt x="82" y="41"/>
                    <a:pt x="82" y="24"/>
                    <a:pt x="77" y="6"/>
                  </a:cubicBezTo>
                  <a:cubicBezTo>
                    <a:pt x="76" y="5"/>
                    <a:pt x="75" y="4"/>
                    <a:pt x="74" y="3"/>
                  </a:cubicBezTo>
                  <a:close/>
                  <a:moveTo>
                    <a:pt x="73" y="58"/>
                  </a:moveTo>
                  <a:cubicBezTo>
                    <a:pt x="52" y="62"/>
                    <a:pt x="30" y="62"/>
                    <a:pt x="9" y="58"/>
                  </a:cubicBezTo>
                  <a:cubicBezTo>
                    <a:pt x="4" y="41"/>
                    <a:pt x="4" y="24"/>
                    <a:pt x="9" y="7"/>
                  </a:cubicBezTo>
                  <a:cubicBezTo>
                    <a:pt x="30" y="3"/>
                    <a:pt x="52" y="3"/>
                    <a:pt x="73" y="7"/>
                  </a:cubicBezTo>
                  <a:cubicBezTo>
                    <a:pt x="78" y="24"/>
                    <a:pt x="78" y="41"/>
                    <a:pt x="7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-7938" y="3175"/>
              <a:ext cx="503238" cy="387350"/>
            </a:xfrm>
            <a:custGeom>
              <a:avLst/>
              <a:gdLst>
                <a:gd name="T0" fmla="*/ 125 w 131"/>
                <a:gd name="T1" fmla="*/ 9 h 100"/>
                <a:gd name="T2" fmla="*/ 119 w 131"/>
                <a:gd name="T3" fmla="*/ 3 h 100"/>
                <a:gd name="T4" fmla="*/ 66 w 131"/>
                <a:gd name="T5" fmla="*/ 0 h 100"/>
                <a:gd name="T6" fmla="*/ 13 w 131"/>
                <a:gd name="T7" fmla="*/ 3 h 100"/>
                <a:gd name="T8" fmla="*/ 7 w 131"/>
                <a:gd name="T9" fmla="*/ 9 h 100"/>
                <a:gd name="T10" fmla="*/ 7 w 131"/>
                <a:gd name="T11" fmla="*/ 87 h 100"/>
                <a:gd name="T12" fmla="*/ 13 w 131"/>
                <a:gd name="T13" fmla="*/ 93 h 100"/>
                <a:gd name="T14" fmla="*/ 39 w 131"/>
                <a:gd name="T15" fmla="*/ 95 h 100"/>
                <a:gd name="T16" fmla="*/ 38 w 131"/>
                <a:gd name="T17" fmla="*/ 96 h 100"/>
                <a:gd name="T18" fmla="*/ 66 w 131"/>
                <a:gd name="T19" fmla="*/ 100 h 100"/>
                <a:gd name="T20" fmla="*/ 94 w 131"/>
                <a:gd name="T21" fmla="*/ 96 h 100"/>
                <a:gd name="T22" fmla="*/ 93 w 131"/>
                <a:gd name="T23" fmla="*/ 95 h 100"/>
                <a:gd name="T24" fmla="*/ 119 w 131"/>
                <a:gd name="T25" fmla="*/ 93 h 100"/>
                <a:gd name="T26" fmla="*/ 125 w 131"/>
                <a:gd name="T27" fmla="*/ 87 h 100"/>
                <a:gd name="T28" fmla="*/ 125 w 131"/>
                <a:gd name="T29" fmla="*/ 9 h 100"/>
                <a:gd name="T30" fmla="*/ 118 w 131"/>
                <a:gd name="T31" fmla="*/ 85 h 100"/>
                <a:gd name="T32" fmla="*/ 14 w 131"/>
                <a:gd name="T33" fmla="*/ 85 h 100"/>
                <a:gd name="T34" fmla="*/ 14 w 131"/>
                <a:gd name="T35" fmla="*/ 11 h 100"/>
                <a:gd name="T36" fmla="*/ 118 w 131"/>
                <a:gd name="T37" fmla="*/ 11 h 100"/>
                <a:gd name="T38" fmla="*/ 118 w 131"/>
                <a:gd name="T39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100">
                  <a:moveTo>
                    <a:pt x="125" y="9"/>
                  </a:moveTo>
                  <a:cubicBezTo>
                    <a:pt x="125" y="6"/>
                    <a:pt x="122" y="4"/>
                    <a:pt x="119" y="3"/>
                  </a:cubicBezTo>
                  <a:cubicBezTo>
                    <a:pt x="101" y="1"/>
                    <a:pt x="83" y="0"/>
                    <a:pt x="66" y="0"/>
                  </a:cubicBezTo>
                  <a:cubicBezTo>
                    <a:pt x="49" y="0"/>
                    <a:pt x="31" y="1"/>
                    <a:pt x="13" y="3"/>
                  </a:cubicBezTo>
                  <a:cubicBezTo>
                    <a:pt x="10" y="4"/>
                    <a:pt x="7" y="6"/>
                    <a:pt x="7" y="9"/>
                  </a:cubicBezTo>
                  <a:cubicBezTo>
                    <a:pt x="0" y="35"/>
                    <a:pt x="0" y="61"/>
                    <a:pt x="7" y="87"/>
                  </a:cubicBezTo>
                  <a:cubicBezTo>
                    <a:pt x="7" y="90"/>
                    <a:pt x="10" y="92"/>
                    <a:pt x="13" y="93"/>
                  </a:cubicBezTo>
                  <a:cubicBezTo>
                    <a:pt x="22" y="94"/>
                    <a:pt x="30" y="95"/>
                    <a:pt x="39" y="95"/>
                  </a:cubicBezTo>
                  <a:cubicBezTo>
                    <a:pt x="38" y="95"/>
                    <a:pt x="38" y="96"/>
                    <a:pt x="38" y="96"/>
                  </a:cubicBezTo>
                  <a:cubicBezTo>
                    <a:pt x="38" y="98"/>
                    <a:pt x="51" y="100"/>
                    <a:pt x="66" y="100"/>
                  </a:cubicBezTo>
                  <a:cubicBezTo>
                    <a:pt x="81" y="100"/>
                    <a:pt x="94" y="98"/>
                    <a:pt x="94" y="96"/>
                  </a:cubicBezTo>
                  <a:cubicBezTo>
                    <a:pt x="94" y="96"/>
                    <a:pt x="94" y="95"/>
                    <a:pt x="93" y="95"/>
                  </a:cubicBezTo>
                  <a:cubicBezTo>
                    <a:pt x="102" y="95"/>
                    <a:pt x="110" y="94"/>
                    <a:pt x="119" y="93"/>
                  </a:cubicBezTo>
                  <a:cubicBezTo>
                    <a:pt x="122" y="92"/>
                    <a:pt x="125" y="90"/>
                    <a:pt x="125" y="87"/>
                  </a:cubicBezTo>
                  <a:cubicBezTo>
                    <a:pt x="131" y="61"/>
                    <a:pt x="131" y="35"/>
                    <a:pt x="125" y="9"/>
                  </a:cubicBezTo>
                  <a:close/>
                  <a:moveTo>
                    <a:pt x="118" y="85"/>
                  </a:moveTo>
                  <a:cubicBezTo>
                    <a:pt x="83" y="89"/>
                    <a:pt x="49" y="89"/>
                    <a:pt x="14" y="85"/>
                  </a:cubicBezTo>
                  <a:cubicBezTo>
                    <a:pt x="9" y="60"/>
                    <a:pt x="9" y="36"/>
                    <a:pt x="14" y="11"/>
                  </a:cubicBezTo>
                  <a:cubicBezTo>
                    <a:pt x="49" y="7"/>
                    <a:pt x="83" y="7"/>
                    <a:pt x="118" y="11"/>
                  </a:cubicBezTo>
                  <a:cubicBezTo>
                    <a:pt x="123" y="36"/>
                    <a:pt x="123" y="60"/>
                    <a:pt x="11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384175" y="80963"/>
              <a:ext cx="46038" cy="47625"/>
            </a:xfrm>
            <a:custGeom>
              <a:avLst/>
              <a:gdLst>
                <a:gd name="T0" fmla="*/ 6 w 12"/>
                <a:gd name="T1" fmla="*/ 12 h 12"/>
                <a:gd name="T2" fmla="*/ 12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8 w 12"/>
                <a:gd name="T13" fmla="*/ 6 h 12"/>
                <a:gd name="T14" fmla="*/ 6 w 12"/>
                <a:gd name="T15" fmla="*/ 8 h 12"/>
                <a:gd name="T16" fmla="*/ 4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  <a:moveTo>
                    <a:pt x="6" y="4"/>
                  </a:move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368300" y="282575"/>
              <a:ext cx="61913" cy="15875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384175" y="236538"/>
              <a:ext cx="60325" cy="15875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384175" y="190500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122238" y="123825"/>
              <a:ext cx="92075" cy="66675"/>
            </a:xfrm>
            <a:custGeom>
              <a:avLst/>
              <a:gdLst>
                <a:gd name="T0" fmla="*/ 22 w 24"/>
                <a:gd name="T1" fmla="*/ 0 h 17"/>
                <a:gd name="T2" fmla="*/ 4 w 24"/>
                <a:gd name="T3" fmla="*/ 2 h 17"/>
                <a:gd name="T4" fmla="*/ 1 w 24"/>
                <a:gd name="T5" fmla="*/ 4 h 17"/>
                <a:gd name="T6" fmla="*/ 0 w 24"/>
                <a:gd name="T7" fmla="*/ 15 h 17"/>
                <a:gd name="T8" fmla="*/ 2 w 24"/>
                <a:gd name="T9" fmla="*/ 17 h 17"/>
                <a:gd name="T10" fmla="*/ 4 w 24"/>
                <a:gd name="T11" fmla="*/ 15 h 17"/>
                <a:gd name="T12" fmla="*/ 5 w 24"/>
                <a:gd name="T13" fmla="*/ 7 h 17"/>
                <a:gd name="T14" fmla="*/ 7 w 24"/>
                <a:gd name="T15" fmla="*/ 5 h 17"/>
                <a:gd name="T16" fmla="*/ 22 w 24"/>
                <a:gd name="T17" fmla="*/ 4 h 17"/>
                <a:gd name="T18" fmla="*/ 24 w 24"/>
                <a:gd name="T19" fmla="*/ 2 h 17"/>
                <a:gd name="T20" fmla="*/ 22 w 24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6" name="Oval 65"/>
          <p:cNvSpPr/>
          <p:nvPr/>
        </p:nvSpPr>
        <p:spPr>
          <a:xfrm>
            <a:off x="2226186" y="786656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7" name="Oval 66"/>
          <p:cNvSpPr/>
          <p:nvPr/>
        </p:nvSpPr>
        <p:spPr>
          <a:xfrm>
            <a:off x="206042" y="137013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8" name="Oval 67"/>
          <p:cNvSpPr/>
          <p:nvPr/>
        </p:nvSpPr>
        <p:spPr>
          <a:xfrm>
            <a:off x="4237113" y="6211664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9" name="Oval 68"/>
          <p:cNvSpPr/>
          <p:nvPr/>
        </p:nvSpPr>
        <p:spPr>
          <a:xfrm>
            <a:off x="3173025" y="5907563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0" name="Oval 69"/>
          <p:cNvSpPr/>
          <p:nvPr/>
        </p:nvSpPr>
        <p:spPr>
          <a:xfrm>
            <a:off x="1263722" y="6161068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1" name="Oval 70"/>
          <p:cNvSpPr/>
          <p:nvPr/>
        </p:nvSpPr>
        <p:spPr>
          <a:xfrm>
            <a:off x="4172217" y="5828647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50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8" grpId="0" animBg="1"/>
      <p:bldP spid="39" grpId="0" animBg="1"/>
      <p:bldP spid="32" grpId="0"/>
      <p:bldP spid="51" grpId="0"/>
      <p:bldP spid="54" grpId="0" animBg="1"/>
      <p:bldP spid="60" grpId="0"/>
      <p:bldP spid="61" grpId="0" animBg="1"/>
      <p:bldP spid="66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8061" y="1084914"/>
            <a:ext cx="1175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Home Screen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034" y="500139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58FCB"/>
                </a:solidFill>
                <a:latin typeface="Raleway" panose="020B0003030101060003" pitchFamily="34" charset="0"/>
              </a:rPr>
              <a:t>主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界面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0" y="500139"/>
            <a:ext cx="9589680" cy="5579385"/>
          </a:xfrm>
          <a:prstGeom prst="rect">
            <a:avLst/>
          </a:prstGeom>
        </p:spPr>
      </p:pic>
      <p:pic>
        <p:nvPicPr>
          <p:cNvPr id="3" name="主界面-流量统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964" y="307192"/>
            <a:ext cx="11363126" cy="62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034" y="486033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主界面</a:t>
            </a:r>
            <a:r>
              <a:rPr lang="id-ID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详细</a:t>
            </a:r>
            <a:r>
              <a:rPr lang="id-ID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介绍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9838" y="1308682"/>
            <a:ext cx="65176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v"/>
            </a:pPr>
            <a:r>
              <a:rPr lang="zh-CN" altLang="en-US" sz="1500" dirty="0" smtClean="0">
                <a:latin typeface="Raleway" panose="020B0003030101060003" pitchFamily="34" charset="0"/>
              </a:rPr>
              <a:t>设备选择</a:t>
            </a:r>
            <a:endParaRPr lang="en-US" altLang="zh-CN" sz="1500" dirty="0">
              <a:latin typeface="Raleway" panose="020B0003030101060003" pitchFamily="34" charset="0"/>
            </a:endParaRPr>
          </a:p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v"/>
            </a:pPr>
            <a:endParaRPr lang="en-US" sz="1500" dirty="0" smtClean="0">
              <a:latin typeface="Raleway" panose="020B0003030101060003" pitchFamily="34" charset="0"/>
            </a:endParaRPr>
          </a:p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Ø"/>
            </a:pPr>
            <a:r>
              <a:rPr lang="zh-CN" altLang="en-US" sz="1500" dirty="0" smtClean="0">
                <a:latin typeface="Raleway" panose="020B0003030101060003" pitchFamily="34" charset="0"/>
              </a:rPr>
              <a:t>监测系统网卡，并提供给用户选择。</a:t>
            </a:r>
            <a:endParaRPr lang="en-US" altLang="zh-CN" sz="1500" dirty="0" smtClean="0"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4" y="1184863"/>
            <a:ext cx="389572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83" y="3565823"/>
            <a:ext cx="2849626" cy="2714287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4999837" y="4138136"/>
            <a:ext cx="65176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v"/>
            </a:pPr>
            <a:r>
              <a:rPr lang="zh-CN" altLang="en-US" sz="1500" dirty="0" smtClean="0">
                <a:latin typeface="Raleway" panose="020B0003030101060003" pitchFamily="34" charset="0"/>
              </a:rPr>
              <a:t>功能列表</a:t>
            </a:r>
            <a:endParaRPr lang="en-US" altLang="zh-CN" sz="1500" dirty="0">
              <a:latin typeface="Raleway" panose="020B0003030101060003" pitchFamily="34" charset="0"/>
            </a:endParaRPr>
          </a:p>
          <a:p>
            <a:pPr>
              <a:buClr>
                <a:srgbClr val="4E9F8E"/>
              </a:buClr>
            </a:pPr>
            <a:endParaRPr lang="en-US" sz="1500" dirty="0" smtClean="0">
              <a:latin typeface="Raleway" panose="020B0003030101060003" pitchFamily="34" charset="0"/>
            </a:endParaRPr>
          </a:p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Ø"/>
            </a:pPr>
            <a:r>
              <a:rPr lang="zh-CN" altLang="en-US" sz="1500" dirty="0" smtClean="0">
                <a:latin typeface="Raleway" panose="020B0003030101060003" pitchFamily="34" charset="0"/>
              </a:rPr>
              <a:t>监测系统网卡，并提供给用户选择。</a:t>
            </a:r>
            <a:endParaRPr lang="en-US" altLang="zh-CN" sz="1500" dirty="0" smtClean="0">
              <a:latin typeface="Raleway" panose="020B0003030101060003" pitchFamily="34" charset="0"/>
            </a:endParaRPr>
          </a:p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Ø"/>
            </a:pPr>
            <a:r>
              <a:rPr lang="en-US" altLang="zh-CN" sz="1500" dirty="0" smtClean="0">
                <a:latin typeface="Raleway" panose="020B0003030101060003" pitchFamily="34" charset="0"/>
              </a:rPr>
              <a:t>QQ</a:t>
            </a:r>
            <a:r>
              <a:rPr lang="zh-CN" altLang="en-US" sz="1500" dirty="0" smtClean="0">
                <a:latin typeface="Raleway" panose="020B0003030101060003" pitchFamily="34" charset="0"/>
              </a:rPr>
              <a:t>登录监测</a:t>
            </a:r>
            <a:endParaRPr lang="en-US" altLang="zh-CN" sz="1500" dirty="0" smtClean="0">
              <a:latin typeface="Raleway" panose="020B0003030101060003" pitchFamily="34" charset="0"/>
            </a:endParaRPr>
          </a:p>
          <a:p>
            <a:pPr marL="228589" indent="-228589">
              <a:buClr>
                <a:srgbClr val="4E9F8E"/>
              </a:buClr>
              <a:buFont typeface="Wingdings" panose="05000000000000000000" pitchFamily="2" charset="2"/>
              <a:buChar char="Ø"/>
            </a:pPr>
            <a:r>
              <a:rPr lang="zh-CN" altLang="en-US" sz="1500" dirty="0" smtClean="0">
                <a:latin typeface="Raleway" panose="020B0003030101060003" pitchFamily="34" charset="0"/>
              </a:rPr>
              <a:t>邮件监测</a:t>
            </a:r>
            <a:endParaRPr lang="en-US" altLang="zh-CN" sz="1500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034" y="915637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Employee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behavior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员工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行为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监测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05" y="1254191"/>
            <a:ext cx="7992637" cy="5012217"/>
          </a:xfrm>
          <a:prstGeom prst="rect">
            <a:avLst/>
          </a:prstGeom>
        </p:spPr>
      </p:pic>
      <p:pic>
        <p:nvPicPr>
          <p:cNvPr id="4" name="员工监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45" y="255373"/>
            <a:ext cx="11744263" cy="64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99664" y="1000343"/>
            <a:ext cx="1319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QQ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QQ</a:t>
            </a:r>
            <a:r>
              <a:rPr lang="id-ID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zh-CN" altLang="en-US" sz="3200" b="1" dirty="0">
                <a:solidFill>
                  <a:srgbClr val="358FCB"/>
                </a:solidFill>
                <a:latin typeface="Raleway" panose="020B0003030101060003" pitchFamily="34" charset="0"/>
              </a:rPr>
              <a:t>监测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6" y="1000343"/>
            <a:ext cx="8628708" cy="5396574"/>
          </a:xfrm>
          <a:prstGeom prst="rect">
            <a:avLst/>
          </a:prstGeom>
        </p:spPr>
      </p:pic>
      <p:pic>
        <p:nvPicPr>
          <p:cNvPr id="3" name="QQ登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619" y="239577"/>
            <a:ext cx="11671966" cy="63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99664" y="1000343"/>
            <a:ext cx="15199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mail</a:t>
            </a:r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邮件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监测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68" y="1000343"/>
            <a:ext cx="8605543" cy="5396574"/>
          </a:xfrm>
          <a:prstGeom prst="rect">
            <a:avLst/>
          </a:prstGeom>
        </p:spPr>
      </p:pic>
      <p:pic>
        <p:nvPicPr>
          <p:cNvPr id="4" name="邮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52" y="263610"/>
            <a:ext cx="11500274" cy="62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99664" y="1000343"/>
            <a:ext cx="13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Query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查询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功能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65" y="500139"/>
            <a:ext cx="9553251" cy="5974802"/>
          </a:xfrm>
          <a:prstGeom prst="rect">
            <a:avLst/>
          </a:prstGeom>
        </p:spPr>
      </p:pic>
      <p:pic>
        <p:nvPicPr>
          <p:cNvPr id="5" name="查询功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46" y="299411"/>
            <a:ext cx="11863070" cy="63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99664" y="1000343"/>
            <a:ext cx="13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Query 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034" y="500139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查询</a:t>
            </a:r>
            <a:r>
              <a:rPr lang="zh-CN" altLang="en-US" sz="3200" b="1" dirty="0" smtClean="0">
                <a:solidFill>
                  <a:srgbClr val="358FCB"/>
                </a:solidFill>
                <a:latin typeface="Raleway" panose="020B0003030101060003" pitchFamily="34" charset="0"/>
              </a:rPr>
              <a:t>功能</a:t>
            </a:r>
            <a:endParaRPr lang="id-ID" sz="3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06" y="255373"/>
            <a:ext cx="10058400" cy="62822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06" y="255373"/>
            <a:ext cx="10058400" cy="62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4b4713d91197f4d1e892671aad814b6722aa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3519</TotalTime>
  <Words>116</Words>
  <Application>Microsoft Office PowerPoint</Application>
  <PresentationFormat>宽屏</PresentationFormat>
  <Paragraphs>35</Paragraphs>
  <Slides>12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Pacifico</vt:lpstr>
      <vt:lpstr>PT Sans</vt:lpstr>
      <vt:lpstr>Raleway</vt:lpstr>
      <vt:lpstr>宋体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信息安全理论与实践</dc:title>
  <dc:subject/>
  <dc:creator/>
  <cp:keywords/>
  <dc:description/>
  <cp:lastModifiedBy>yanbowen</cp:lastModifiedBy>
  <cp:revision>486</cp:revision>
  <dcterms:created xsi:type="dcterms:W3CDTF">2014-06-26T04:26:33Z</dcterms:created>
  <dcterms:modified xsi:type="dcterms:W3CDTF">2017-01-10T05:22:17Z</dcterms:modified>
  <cp:category/>
</cp:coreProperties>
</file>